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7" r:id="rId3"/>
    <p:sldId id="269" r:id="rId4"/>
    <p:sldId id="270" r:id="rId5"/>
    <p:sldId id="264" r:id="rId6"/>
    <p:sldId id="265" r:id="rId7"/>
    <p:sldId id="272" r:id="rId8"/>
    <p:sldId id="273" r:id="rId9"/>
    <p:sldId id="266" r:id="rId10"/>
    <p:sldId id="271" r:id="rId11"/>
    <p:sldId id="274" r:id="rId12"/>
    <p:sldId id="275" r:id="rId13"/>
    <p:sldId id="276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9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95" autoAdjust="0"/>
    <p:restoredTop sz="94721"/>
  </p:normalViewPr>
  <p:slideViewPr>
    <p:cSldViewPr snapToGrid="0">
      <p:cViewPr varScale="1">
        <p:scale>
          <a:sx n="107" d="100"/>
          <a:sy n="107" d="100"/>
        </p:scale>
        <p:origin x="9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F2080F-BA47-5C23-3E8E-F3FC8DD5F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B458C1E-3D9F-893E-491F-0BA777D77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2F780B-D3DB-DFE2-2399-1268F2329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596623-E9BF-A721-3843-3CA1F3482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4907F9-4019-64C8-812B-F4DF9EA7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7303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33B124-EF34-B98A-0802-EA35E8DF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0098D62-6B42-013F-283F-A1DEED11E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100BF0-0C0B-DA66-B37B-BA1B6F393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BDAE0-6F89-5BE4-1F29-738841DE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1B4CFF-0223-FA05-506F-C6A35AFD5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871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9FBFFDE-520A-3E0D-5BDF-0AE26D25B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6D9861-71F5-2783-6F42-8377F6CE60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56D02CA-9109-2F49-48E5-5957D8411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CD5FFD-ECB3-C5FB-227D-6EB13997B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E5854D-7A20-F358-9324-AA8548CE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6016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061642-10DA-17F9-982C-3DB82A0A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EEA068-82E7-2DB2-66C8-99E91443A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7F71FC-45DD-4CD6-7C89-776B66DDD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CE12E6-B1F8-9585-7E5A-22BFD0273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67536B-42EC-E8A2-9873-56953B6C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8073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4AB27A-5472-CE8B-8506-FEAFE592A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291BB5-A852-802F-2DC7-3BBBE986E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EA2366-EBB3-D94E-3417-8AED8F13A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2C0259-A731-9D9E-7642-EA07B405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BE1DCD-66EE-2CB4-6918-56A972EE0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903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7555A4-3DA2-EA8B-A29F-56F98E92E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4E68A3-DF33-3FB6-F42D-9357F07E4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8DB822C-2ED2-C095-07F4-8380B5F10E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120DFCC-60B1-2788-B6F1-102E8B118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33E046F-8684-728F-C042-18AA9DA2E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AB36DFE-FEB9-0D3A-AF69-9E77BA5F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4045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6CAF02-8D06-6D19-40FB-C41D24DA1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0E9A30-1621-1923-37D2-C4E9F4ACC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3A8EFD4-06DE-EEA5-4B9A-EA99963A0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0FA8B7B-39BA-61D9-F898-BB1FC0C116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448FB34-0DE3-7259-9E6F-15F4132E24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4380B12-37E5-F250-099D-C068F829D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4A193C8-F22E-A219-ED80-55267BE39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E7006CE-C1CD-DA5E-A3AA-9B506833C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4528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183C13-D08F-E7DC-99E2-878935F47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1FA463A-8D0E-47B7-898F-5ADED464C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D7A16CE-9331-C089-003F-A518EDF74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314B6A0-9AE2-07CB-BBE1-0F4C1752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2934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6752C12-200A-AC95-89F0-B01CE149F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65B487E-9A7F-269B-6167-28F71AF5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16DF76-2E64-E5F9-07CD-C46A0F455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0808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3E3600-F394-BA66-5C4A-BED737D8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9BA248-BA24-7B86-0907-8351B2AB8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02BC63-A44F-562F-F017-E3FCDF503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748687E-08C1-CCA3-131C-650C0441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DFABCAD-4E02-D27B-98BB-2013A4BD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7387B71-06A1-34C0-A92C-B2555F1ED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836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3881CF-EA7C-8A52-90DF-AB48A9A7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06D9466-9B96-A4D6-7D26-A4026AD46A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090765F-C6A8-737B-40F4-ED27D86391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8AB6863-F6DD-A9EE-1794-E374C971B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7EB2FB5-2284-1D53-29DC-A52DF31D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0907E9C-6341-C67D-6B39-07D86059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9481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7FE784F-7D76-E721-E628-FB5E8900D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9A660CB-2214-D0FD-1D44-952FD183D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C2C7510-ACD8-1DAC-10B5-0BF0F593B1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DC4079-3885-4203-BCD9-D63EBFC42F9F}" type="datetimeFigureOut">
              <a:rPr lang="it-IT" smtClean="0"/>
              <a:t>19/06/2024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ACD803-FA79-C58F-58C1-FFEB0DF57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24C801-DC85-D5D8-81BC-35556A2DB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781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368699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1135918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125" name="Rettangolo con angoli arrotondati 124">
            <a:extLst>
              <a:ext uri="{FF2B5EF4-FFF2-40B4-BE49-F238E27FC236}">
                <a16:creationId xmlns:a16="http://schemas.microsoft.com/office/drawing/2014/main" id="{F051F1BE-F9D0-F89E-2B96-55ADDD7794D4}"/>
              </a:ext>
            </a:extLst>
          </p:cNvPr>
          <p:cNvSpPr/>
          <p:nvPr/>
        </p:nvSpPr>
        <p:spPr>
          <a:xfrm>
            <a:off x="2641415" y="2120275"/>
            <a:ext cx="6590095" cy="2183678"/>
          </a:xfrm>
          <a:prstGeom prst="roundRect">
            <a:avLst/>
          </a:prstGeom>
          <a:solidFill>
            <a:schemeClr val="bg1"/>
          </a:solidFill>
          <a:ln w="9525"/>
          <a:effectLst>
            <a:glow rad="889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Search</a:t>
            </a:r>
            <a:r>
              <a:rPr lang="it-IT" sz="4000" b="1" dirty="0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 Engine </a:t>
            </a:r>
            <a:r>
              <a:rPr lang="it-IT" sz="4000" b="1" dirty="0" err="1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AirBnB</a:t>
            </a:r>
            <a:endParaRPr lang="it-IT" sz="4000" b="1" dirty="0">
              <a:solidFill>
                <a:schemeClr val="tx1"/>
              </a:solidFill>
              <a:latin typeface="Montserrat" pitchFamily="2" charset="0"/>
              <a:cs typeface="Biome Light" panose="020B0502040204020203" pitchFamily="34" charset="0"/>
            </a:endParaRPr>
          </a:p>
          <a:p>
            <a:pPr algn="ctr"/>
            <a:r>
              <a:rPr lang="it-IT" sz="3800" b="1" dirty="0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London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25D28C2-632F-D909-1BE9-A93BAAA73675}"/>
              </a:ext>
            </a:extLst>
          </p:cNvPr>
          <p:cNvSpPr/>
          <p:nvPr/>
        </p:nvSpPr>
        <p:spPr>
          <a:xfrm>
            <a:off x="8507479" y="6215536"/>
            <a:ext cx="3439858" cy="362588"/>
          </a:xfrm>
          <a:prstGeom prst="roundRect">
            <a:avLst/>
          </a:prstGeom>
          <a:solidFill>
            <a:schemeClr val="bg1"/>
          </a:solidFill>
          <a:ln w="9525"/>
          <a:effectLst>
            <a:glow rad="889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Riccardo Neri - Luca Lodesani - Alberto Nuzzaci</a:t>
            </a:r>
          </a:p>
        </p:txBody>
      </p:sp>
    </p:spTree>
    <p:extLst>
      <p:ext uri="{BB962C8B-B14F-4D97-AF65-F5344CB8AC3E}">
        <p14:creationId xmlns:p14="http://schemas.microsoft.com/office/powerpoint/2010/main" val="217835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5184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01331" y="-10368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DED090C3-1B96-F929-4D02-9F87759D563F}"/>
              </a:ext>
            </a:extLst>
          </p:cNvPr>
          <p:cNvGrpSpPr/>
          <p:nvPr/>
        </p:nvGrpSpPr>
        <p:grpSpPr>
          <a:xfrm>
            <a:off x="368363" y="809047"/>
            <a:ext cx="11455274" cy="5239906"/>
            <a:chOff x="337213" y="405638"/>
            <a:chExt cx="11455274" cy="5239906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E7ADE8E3-8ADA-D380-AFCE-678742BB292F}"/>
                </a:ext>
              </a:extLst>
            </p:cNvPr>
            <p:cNvSpPr/>
            <p:nvPr/>
          </p:nvSpPr>
          <p:spPr>
            <a:xfrm>
              <a:off x="337213" y="405638"/>
              <a:ext cx="5577642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sz="1800" b="1" i="1" dirty="0">
                  <a:solidFill>
                    <a:schemeClr val="tx1"/>
                  </a:solidFill>
                </a:rPr>
                <a:t>IAP </a:t>
              </a:r>
              <a:r>
                <a:rPr lang="it-IT" sz="1800" b="1" i="1" dirty="0" err="1">
                  <a:solidFill>
                    <a:schemeClr val="tx1"/>
                  </a:solidFill>
                </a:rPr>
                <a:t>at</a:t>
              </a:r>
              <a:r>
                <a:rPr lang="it-IT" sz="1800" b="1" i="1" dirty="0">
                  <a:solidFill>
                    <a:schemeClr val="tx1"/>
                  </a:solidFill>
                </a:rPr>
                <a:t> Standard Recall </a:t>
              </a:r>
              <a:r>
                <a:rPr lang="it-IT" sz="1800" b="1" i="1" dirty="0" err="1">
                  <a:solidFill>
                    <a:schemeClr val="tx1"/>
                  </a:solidFill>
                </a:rPr>
                <a:t>Levels</a:t>
              </a:r>
              <a:r>
                <a:rPr lang="it-IT" sz="1800" b="1" i="1" dirty="0">
                  <a:solidFill>
                    <a:schemeClr val="tx1"/>
                  </a:solidFill>
                </a:rPr>
                <a:t> for query </a:t>
              </a:r>
              <a:r>
                <a:rPr lang="it-IT" sz="1800" b="1" i="1" dirty="0" err="1">
                  <a:solidFill>
                    <a:schemeClr val="tx1"/>
                  </a:solidFill>
                </a:rPr>
                <a:t>Q</a:t>
              </a:r>
              <a:endParaRPr lang="it-IT" b="1" i="1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33" name="Rettangolo con angoli arrotondati 32">
              <a:extLst>
                <a:ext uri="{FF2B5EF4-FFF2-40B4-BE49-F238E27FC236}">
                  <a16:creationId xmlns:a16="http://schemas.microsoft.com/office/drawing/2014/main" id="{C86B09BB-E8C6-41CE-E4DB-CDDA79881F70}"/>
                </a:ext>
              </a:extLst>
            </p:cNvPr>
            <p:cNvSpPr/>
            <p:nvPr/>
          </p:nvSpPr>
          <p:spPr>
            <a:xfrm>
              <a:off x="6214845" y="410960"/>
              <a:ext cx="5577642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b="1" i="1" dirty="0">
                  <a:solidFill>
                    <a:schemeClr val="tx1"/>
                  </a:solidFill>
                </a:rPr>
                <a:t>Mean </a:t>
              </a:r>
              <a:r>
                <a:rPr lang="it-IT" b="1" i="1" dirty="0" err="1">
                  <a:solidFill>
                    <a:schemeClr val="tx1"/>
                  </a:solidFill>
                </a:rPr>
                <a:t>Average</a:t>
              </a:r>
              <a:r>
                <a:rPr lang="it-IT" b="1" i="1" dirty="0">
                  <a:solidFill>
                    <a:schemeClr val="tx1"/>
                  </a:solidFill>
                </a:rPr>
                <a:t> Precision</a:t>
              </a: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pic>
          <p:nvPicPr>
            <p:cNvPr id="35" name="Immagine 34" descr="Immagine che contiene testo, schermata, Rettangolo, Policromia&#10;&#10;Descrizione generata automaticamente">
              <a:extLst>
                <a:ext uri="{FF2B5EF4-FFF2-40B4-BE49-F238E27FC236}">
                  <a16:creationId xmlns:a16="http://schemas.microsoft.com/office/drawing/2014/main" id="{70387344-75EF-3DF7-0D67-DF9102518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535" y="1213244"/>
              <a:ext cx="5543952" cy="4432300"/>
            </a:xfrm>
            <a:prstGeom prst="rect">
              <a:avLst/>
            </a:prstGeom>
            <a:ln>
              <a:solidFill>
                <a:srgbClr val="E99395"/>
              </a:solidFill>
            </a:ln>
            <a:effectLst>
              <a:glow rad="63500">
                <a:srgbClr val="E99395">
                  <a:alpha val="40000"/>
                </a:srgbClr>
              </a:glow>
            </a:effectLst>
          </p:spPr>
        </p:pic>
      </p:grpSp>
      <p:pic>
        <p:nvPicPr>
          <p:cNvPr id="36" name="Immagine 35" descr="Immagine che contiene testo, schermata, Rettangolo, Policromia&#10;&#10;Descrizione generata automaticamente">
            <a:extLst>
              <a:ext uri="{FF2B5EF4-FFF2-40B4-BE49-F238E27FC236}">
                <a16:creationId xmlns:a16="http://schemas.microsoft.com/office/drawing/2014/main" id="{CB82D180-E6CD-2879-6982-EF61FC24B33D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0" y="1645332"/>
            <a:ext cx="5544000" cy="44323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07809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5976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01331" y="-11664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DED090C3-1B96-F929-4D02-9F87759D563F}"/>
              </a:ext>
            </a:extLst>
          </p:cNvPr>
          <p:cNvGrpSpPr/>
          <p:nvPr/>
        </p:nvGrpSpPr>
        <p:grpSpPr>
          <a:xfrm>
            <a:off x="368363" y="809047"/>
            <a:ext cx="11455274" cy="611601"/>
            <a:chOff x="337213" y="405638"/>
            <a:chExt cx="11455274" cy="611601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E7ADE8E3-8ADA-D380-AFCE-678742BB292F}"/>
                </a:ext>
              </a:extLst>
            </p:cNvPr>
            <p:cNvSpPr/>
            <p:nvPr/>
          </p:nvSpPr>
          <p:spPr>
            <a:xfrm>
              <a:off x="337213" y="405638"/>
              <a:ext cx="5577642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sz="1800" b="1" i="1" dirty="0" err="1">
                  <a:solidFill>
                    <a:schemeClr val="tx1"/>
                  </a:solidFill>
                </a:rPr>
                <a:t>R</a:t>
              </a:r>
              <a:r>
                <a:rPr lang="it-IT" sz="1800" b="1" i="1" dirty="0">
                  <a:solidFill>
                    <a:schemeClr val="tx1"/>
                  </a:solidFill>
                </a:rPr>
                <a:t>-Precision for </a:t>
              </a:r>
              <a:r>
                <a:rPr lang="it-IT" b="1" i="1" dirty="0">
                  <a:solidFill>
                    <a:schemeClr val="tx1"/>
                  </a:solidFill>
                </a:rPr>
                <a:t>Query </a:t>
              </a:r>
              <a:r>
                <a:rPr lang="it-IT" b="1" i="1" dirty="0" err="1">
                  <a:solidFill>
                    <a:schemeClr val="tx1"/>
                  </a:solidFill>
                </a:rPr>
                <a:t>Q</a:t>
              </a:r>
              <a:endParaRPr lang="it-IT" b="1" i="1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33" name="Rettangolo con angoli arrotondati 32">
              <a:extLst>
                <a:ext uri="{FF2B5EF4-FFF2-40B4-BE49-F238E27FC236}">
                  <a16:creationId xmlns:a16="http://schemas.microsoft.com/office/drawing/2014/main" id="{C86B09BB-E8C6-41CE-E4DB-CDDA79881F70}"/>
                </a:ext>
              </a:extLst>
            </p:cNvPr>
            <p:cNvSpPr/>
            <p:nvPr/>
          </p:nvSpPr>
          <p:spPr>
            <a:xfrm>
              <a:off x="6214845" y="410960"/>
              <a:ext cx="5577642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b="1" i="1" dirty="0" err="1">
                  <a:solidFill>
                    <a:schemeClr val="tx1"/>
                  </a:solidFill>
                </a:rPr>
                <a:t>R</a:t>
              </a:r>
              <a:r>
                <a:rPr lang="it-IT" b="1" i="1" dirty="0">
                  <a:solidFill>
                    <a:schemeClr val="tx1"/>
                  </a:solidFill>
                </a:rPr>
                <a:t>-Precision </a:t>
              </a:r>
              <a:r>
                <a:rPr lang="it-IT" b="1" i="1" dirty="0" err="1">
                  <a:solidFill>
                    <a:schemeClr val="tx1"/>
                  </a:solidFill>
                </a:rPr>
                <a:t>Comparison</a:t>
              </a:r>
              <a:r>
                <a:rPr lang="it-IT" b="1" i="1" dirty="0">
                  <a:solidFill>
                    <a:schemeClr val="tx1"/>
                  </a:solidFill>
                </a:rPr>
                <a:t> </a:t>
              </a:r>
              <a:r>
                <a:rPr lang="it-IT" b="1" i="1" dirty="0" err="1">
                  <a:solidFill>
                    <a:schemeClr val="tx1"/>
                  </a:solidFill>
                </a:rPr>
                <a:t>between</a:t>
              </a:r>
              <a:r>
                <a:rPr lang="it-IT" b="1" i="1" dirty="0">
                  <a:solidFill>
                    <a:schemeClr val="tx1"/>
                  </a:solidFill>
                </a:rPr>
                <a:t> </a:t>
              </a:r>
              <a:r>
                <a:rPr lang="it-IT" b="1" i="1" dirty="0" err="1">
                  <a:solidFill>
                    <a:schemeClr val="tx1"/>
                  </a:solidFill>
                </a:rPr>
                <a:t>two</a:t>
              </a:r>
              <a:r>
                <a:rPr lang="it-IT" b="1" i="1" dirty="0">
                  <a:solidFill>
                    <a:schemeClr val="tx1"/>
                  </a:solidFill>
                </a:rPr>
                <a:t> models</a:t>
              </a: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</p:grpSp>
      <p:pic>
        <p:nvPicPr>
          <p:cNvPr id="36" name="Immagine 35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4338E1BF-7CF5-01F8-FC38-F5D48893E84E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536" y="1634461"/>
            <a:ext cx="5544000" cy="44316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40000"/>
              </a:srgbClr>
            </a:glow>
          </a:effectLst>
        </p:spPr>
      </p:pic>
      <p:pic>
        <p:nvPicPr>
          <p:cNvPr id="35" name="Immagine 34" descr="Immagine che contiene testo, schermata, Rettangolo, Policromia&#10;&#10;Descrizione generata automaticamente">
            <a:extLst>
              <a:ext uri="{FF2B5EF4-FFF2-40B4-BE49-F238E27FC236}">
                <a16:creationId xmlns:a16="http://schemas.microsoft.com/office/drawing/2014/main" id="{1A444DA5-41ED-DAF2-F345-5F5B07E0B016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93" y="1651654"/>
            <a:ext cx="5544000" cy="44316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634127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6480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01331" y="-13608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6445AA19-C99F-05DE-CD93-DCACC9DBC59A}"/>
              </a:ext>
            </a:extLst>
          </p:cNvPr>
          <p:cNvGrpSpPr/>
          <p:nvPr/>
        </p:nvGrpSpPr>
        <p:grpSpPr>
          <a:xfrm>
            <a:off x="1717355" y="574800"/>
            <a:ext cx="8757291" cy="5708400"/>
            <a:chOff x="1716427" y="726763"/>
            <a:chExt cx="8757291" cy="57084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E7ADE8E3-8ADA-D380-AFCE-678742BB292F}"/>
                </a:ext>
              </a:extLst>
            </p:cNvPr>
            <p:cNvSpPr/>
            <p:nvPr/>
          </p:nvSpPr>
          <p:spPr>
            <a:xfrm>
              <a:off x="1716427" y="726763"/>
              <a:ext cx="8755436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sz="1800" b="1" i="1" dirty="0" err="1">
                  <a:solidFill>
                    <a:schemeClr val="tx1"/>
                  </a:solidFill>
                </a:rPr>
                <a:t>F-Measure</a:t>
              </a:r>
              <a:r>
                <a:rPr lang="it-IT" sz="1800" b="1" i="1" dirty="0">
                  <a:solidFill>
                    <a:schemeClr val="tx1"/>
                  </a:solidFill>
                </a:rPr>
                <a:t> &amp; E-</a:t>
              </a:r>
              <a:r>
                <a:rPr lang="it-IT" sz="1800" b="1" i="1" dirty="0" err="1">
                  <a:solidFill>
                    <a:schemeClr val="tx1"/>
                  </a:solidFill>
                </a:rPr>
                <a:t>Measure</a:t>
              </a:r>
              <a:endParaRPr lang="it-IT" b="1" i="1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pic>
          <p:nvPicPr>
            <p:cNvPr id="35" name="Immagine 34" descr="Immagine che contiene testo, Diagramma, schermata, design&#10;&#10;Descrizione generata automaticamente">
              <a:extLst>
                <a:ext uri="{FF2B5EF4-FFF2-40B4-BE49-F238E27FC236}">
                  <a16:creationId xmlns:a16="http://schemas.microsoft.com/office/drawing/2014/main" id="{FDB0071E-FC28-1A5A-F33D-480D1161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8282" y="1458540"/>
              <a:ext cx="8755436" cy="4976623"/>
            </a:xfrm>
            <a:prstGeom prst="rect">
              <a:avLst/>
            </a:prstGeom>
            <a:ln>
              <a:solidFill>
                <a:srgbClr val="E99395"/>
              </a:solidFill>
            </a:ln>
            <a:effectLst>
              <a:glow rad="63500">
                <a:srgbClr val="E99395">
                  <a:alpha val="40000"/>
                </a:srgbClr>
              </a:glow>
            </a:effectLst>
          </p:spPr>
        </p:pic>
      </p:grp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8B90BA4E-B129-40A0-417D-6FE29F8988BE}"/>
              </a:ext>
            </a:extLst>
          </p:cNvPr>
          <p:cNvSpPr txBox="1"/>
          <p:nvPr/>
        </p:nvSpPr>
        <p:spPr>
          <a:xfrm>
            <a:off x="9898966" y="6038445"/>
            <a:ext cx="158664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query 5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3286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7128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01331" y="-14904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870023BF-8AA7-7A99-19D5-FF277F4C7DB8}"/>
              </a:ext>
            </a:extLst>
          </p:cNvPr>
          <p:cNvSpPr/>
          <p:nvPr/>
        </p:nvSpPr>
        <p:spPr>
          <a:xfrm>
            <a:off x="3126887" y="2018159"/>
            <a:ext cx="6340006" cy="256342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sz="3200" b="1" u="sng" dirty="0">
                <a:solidFill>
                  <a:schemeClr val="tx1"/>
                </a:solidFill>
                <a:latin typeface="Montserrat" pitchFamily="2" charset="0"/>
              </a:rPr>
              <a:t>GRAZIE PER L’ATTENZIONE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836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6768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76339" y="-1658078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BF6DEFFD-E9A4-092D-F944-74EE917BD318}"/>
              </a:ext>
            </a:extLst>
          </p:cNvPr>
          <p:cNvSpPr/>
          <p:nvPr/>
        </p:nvSpPr>
        <p:spPr>
          <a:xfrm>
            <a:off x="428536" y="275761"/>
            <a:ext cx="7349929" cy="256675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Sorgente e collezione dati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Al fine di creare la collezione del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 sono stati sfruttati i dati forniti da </a:t>
            </a:r>
            <a:r>
              <a:rPr lang="it-IT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Inside Airbnb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:</a:t>
            </a:r>
          </a:p>
          <a:p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listing.csv</a:t>
            </a:r>
          </a:p>
          <a:p>
            <a:pPr marL="742950" lvl="1" indent="-285750">
              <a:buFontTx/>
              <a:buChar char="-"/>
            </a:pP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reviews.csv</a:t>
            </a:r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A seguito di appropriate operazioni (es. rimozione di alloggi con dati mancanti o parziali) è stato ottenuto un dataset composto da circa </a:t>
            </a:r>
            <a:r>
              <a:rPr lang="it-IT" sz="1400" u="sng" dirty="0">
                <a:solidFill>
                  <a:schemeClr val="tx1"/>
                </a:solidFill>
                <a:latin typeface="Montserrat" panose="00000500000000000000" pitchFamily="2" charset="0"/>
              </a:rPr>
              <a:t>39.000 files in formato JSON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</a:p>
          <a:p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	</a:t>
            </a: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FE669D78-9B4E-7991-C0A3-D3D889EA9F9C}"/>
              </a:ext>
            </a:extLst>
          </p:cNvPr>
          <p:cNvSpPr/>
          <p:nvPr/>
        </p:nvSpPr>
        <p:spPr>
          <a:xfrm>
            <a:off x="428536" y="3040995"/>
            <a:ext cx="6989238" cy="306940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Struttura files JSON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Per avere a disposizione tutte le informazioni relative ad ogni alloggio, rendendo quindi il sistema il più completo possibile, ogni JSON contiene numerosi campi tra cui:</a:t>
            </a:r>
          </a:p>
          <a:p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>
                <a:solidFill>
                  <a:schemeClr val="tx1"/>
                </a:solidFill>
                <a:latin typeface="Montserrat" panose="00000500000000000000" pitchFamily="2" charset="0"/>
              </a:rPr>
              <a:t>name</a:t>
            </a: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: 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nome dell’alloggio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description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: descrizione dettagliata dell’alloggio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property</a:t>
            </a:r>
            <a:r>
              <a:rPr lang="it-IT" sz="1400" i="1" dirty="0" err="1">
                <a:solidFill>
                  <a:schemeClr val="tx1"/>
                </a:solidFill>
                <a:latin typeface="Montserrat" panose="00000500000000000000" pitchFamily="2" charset="0"/>
              </a:rPr>
              <a:t>_type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: tipologia (es. intero appartamento, stanza,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ecc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)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accomodates</a:t>
            </a: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: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numero di ospiti che l’alloggio può ospitare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>
                <a:solidFill>
                  <a:schemeClr val="tx1"/>
                </a:solidFill>
                <a:latin typeface="Montserrat" panose="00000500000000000000" pitchFamily="2" charset="0"/>
              </a:rPr>
              <a:t>price</a:t>
            </a: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: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prezzo per notte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>
                <a:solidFill>
                  <a:schemeClr val="tx1"/>
                </a:solidFill>
                <a:latin typeface="Montserrat" panose="00000500000000000000" pitchFamily="2" charset="0"/>
              </a:rPr>
              <a:t>reviews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: lista di reviews contenenti nome del cliente e data della recensione</a:t>
            </a:r>
          </a:p>
          <a:p>
            <a:pPr marL="285750" indent="-285750">
              <a:buFontTx/>
              <a:buChar char="-"/>
            </a:pP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…</a:t>
            </a:r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4AB10B5F-7518-AF57-DBA5-E85B0B8546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156"/>
          <a:stretch/>
        </p:blipFill>
        <p:spPr>
          <a:xfrm>
            <a:off x="7760741" y="3471712"/>
            <a:ext cx="4315760" cy="3137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1">
                <a:alpha val="40000"/>
              </a:schemeClr>
            </a:glow>
          </a:effectLst>
        </p:spPr>
      </p:pic>
      <p:sp>
        <p:nvSpPr>
          <p:cNvPr id="46" name="Parentesi quadra chiusa 45">
            <a:extLst>
              <a:ext uri="{FF2B5EF4-FFF2-40B4-BE49-F238E27FC236}">
                <a16:creationId xmlns:a16="http://schemas.microsoft.com/office/drawing/2014/main" id="{F7EF9D48-037B-FF2C-5E80-63F946666034}"/>
              </a:ext>
            </a:extLst>
          </p:cNvPr>
          <p:cNvSpPr/>
          <p:nvPr/>
        </p:nvSpPr>
        <p:spPr>
          <a:xfrm>
            <a:off x="6481108" y="4231122"/>
            <a:ext cx="347092" cy="1791398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7" name="Freccia a destra 46">
            <a:extLst>
              <a:ext uri="{FF2B5EF4-FFF2-40B4-BE49-F238E27FC236}">
                <a16:creationId xmlns:a16="http://schemas.microsoft.com/office/drawing/2014/main" id="{A8C1E4A7-443C-7179-AF5F-2F2B3D116727}"/>
              </a:ext>
            </a:extLst>
          </p:cNvPr>
          <p:cNvSpPr/>
          <p:nvPr/>
        </p:nvSpPr>
        <p:spPr>
          <a:xfrm>
            <a:off x="6999847" y="4914868"/>
            <a:ext cx="709809" cy="3888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755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1296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2592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115" name="Rettangolo con angoli arrotondati 114">
            <a:extLst>
              <a:ext uri="{FF2B5EF4-FFF2-40B4-BE49-F238E27FC236}">
                <a16:creationId xmlns:a16="http://schemas.microsoft.com/office/drawing/2014/main" id="{293436E4-DF00-8457-CE5E-2EB3F15B0C96}"/>
              </a:ext>
            </a:extLst>
          </p:cNvPr>
          <p:cNvSpPr/>
          <p:nvPr/>
        </p:nvSpPr>
        <p:spPr>
          <a:xfrm>
            <a:off x="408315" y="548748"/>
            <a:ext cx="6894929" cy="151994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Index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Tramite l’uso della libreria Python </a:t>
            </a:r>
            <a:r>
              <a:rPr lang="it-IT" sz="1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Whoosh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 è stato creato l’indice del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nostro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Engine. Dai numerosi campi presenti dai diversi JSON visti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in precedenza sono stati scelti i più rilevanti ed adatti a permettere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ricerche full-text rapide ed efficienti.</a:t>
            </a:r>
          </a:p>
        </p:txBody>
      </p:sp>
      <p:pic>
        <p:nvPicPr>
          <p:cNvPr id="117" name="Immagine 116">
            <a:extLst>
              <a:ext uri="{FF2B5EF4-FFF2-40B4-BE49-F238E27FC236}">
                <a16:creationId xmlns:a16="http://schemas.microsoft.com/office/drawing/2014/main" id="{8B682F05-7894-067B-301B-6A7BA3058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557" y="453233"/>
            <a:ext cx="4549198" cy="1739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1">
                <a:alpha val="40000"/>
              </a:schemeClr>
            </a:glow>
            <a:reflection blurRad="12700" stA="0" endPos="28000" dist="5000" dir="5400000" sy="-100000" algn="bl" rotWithShape="0"/>
          </a:effectLst>
        </p:spPr>
      </p:pic>
      <p:sp>
        <p:nvSpPr>
          <p:cNvPr id="119" name="Rettangolo con angoli arrotondati 118">
            <a:extLst>
              <a:ext uri="{FF2B5EF4-FFF2-40B4-BE49-F238E27FC236}">
                <a16:creationId xmlns:a16="http://schemas.microsoft.com/office/drawing/2014/main" id="{0A3CA3C3-5E8B-373F-9AEC-D5B7C8AAF7BC}"/>
              </a:ext>
            </a:extLst>
          </p:cNvPr>
          <p:cNvSpPr/>
          <p:nvPr/>
        </p:nvSpPr>
        <p:spPr>
          <a:xfrm>
            <a:off x="408315" y="2911006"/>
            <a:ext cx="11284122" cy="324345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Controller e models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Affinché l’interfaccia utente e il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 potessero comunicare 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è stato necessario creare un intermediario, una classe </a:t>
            </a:r>
            <a:r>
              <a:rPr lang="it-IT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Controller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con l’obiettivo di:</a:t>
            </a:r>
          </a:p>
          <a:p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chemeClr val="tx1"/>
                </a:solidFill>
                <a:latin typeface="Montserrat" panose="00000500000000000000" pitchFamily="2" charset="0"/>
              </a:rPr>
              <a:t>gestire l’input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dell’utente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chemeClr val="tx1"/>
                </a:solidFill>
                <a:latin typeface="Montserrat" panose="00000500000000000000" pitchFamily="2" charset="0"/>
              </a:rPr>
              <a:t>costruire query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di ricerca nel query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language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supportato dal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 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chemeClr val="tx1"/>
                </a:solidFill>
                <a:latin typeface="Montserrat" panose="00000500000000000000" pitchFamily="2" charset="0"/>
              </a:rPr>
              <a:t>ricercare la query,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appena generata, all’interno dell’index e restituirne i risultati</a:t>
            </a:r>
          </a:p>
          <a:p>
            <a:pPr marL="285750" indent="-285750">
              <a:buFontTx/>
              <a:buChar char="-"/>
            </a:pPr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La funzione di ricerca è stata definita all’interno della classe </a:t>
            </a:r>
            <a:r>
              <a:rPr lang="it-IT" sz="1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IRModel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in modo tale 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da permettere il suo corretto funzionamento sia per il modello standard, basato sullo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scoring definito dal </a:t>
            </a:r>
            <a:r>
              <a:rPr lang="it-IT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BM25F 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(importato direttamente da </a:t>
            </a:r>
            <a:r>
              <a:rPr lang="it-IT" sz="1400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Whoosh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), sia per i modelli più 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avanzati implementati all’interno del progetto.</a:t>
            </a:r>
          </a:p>
        </p:txBody>
      </p:sp>
      <p:pic>
        <p:nvPicPr>
          <p:cNvPr id="37" name="Immagine 3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A9A342CE-BC56-0713-1D23-364BD3A76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93" y="3094547"/>
            <a:ext cx="1621887" cy="29415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9" name="Immagine 38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7B2CCF21-D431-8C3A-6DB0-F55263B9B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93" y="3018898"/>
            <a:ext cx="2702284" cy="3129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4084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1944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3888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AB36B8A1-DC8F-4FCD-34EF-28E24AFC13F1}"/>
              </a:ext>
            </a:extLst>
          </p:cNvPr>
          <p:cNvSpPr/>
          <p:nvPr/>
        </p:nvSpPr>
        <p:spPr>
          <a:xfrm>
            <a:off x="243658" y="307440"/>
            <a:ext cx="6989238" cy="206613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Graphical</a:t>
            </a:r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 User Interface</a:t>
            </a:r>
            <a:r>
              <a:rPr lang="it-IT" b="1" dirty="0">
                <a:solidFill>
                  <a:schemeClr val="tx1"/>
                </a:solidFill>
                <a:latin typeface="Montserrat" panose="00000500000000000000" pitchFamily="2" charset="0"/>
              </a:rPr>
              <a:t> (GUI)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E’ stata realizzata un’interfaccia grafica user friendly per poter interagire con il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 e ricercare i vari alloggi in base alle proprie preferenze e necessità.</a:t>
            </a:r>
            <a:b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</a:br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Tramite la libreria Python </a:t>
            </a:r>
            <a:r>
              <a:rPr lang="it-IT" sz="1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CustomTkinter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è stato possibile realizzare ogni aspetto del front end.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DB7EEFC6-3238-9962-E7F9-D0E1EE35E4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8" t="2410" r="2176" b="5674"/>
          <a:stretch/>
        </p:blipFill>
        <p:spPr>
          <a:xfrm>
            <a:off x="223541" y="2503885"/>
            <a:ext cx="7122732" cy="4261775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A43C25D7-E67E-E836-9186-554D81B1A6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0" t="2937" r="2427" b="5788"/>
          <a:stretch/>
        </p:blipFill>
        <p:spPr>
          <a:xfrm>
            <a:off x="223541" y="2538763"/>
            <a:ext cx="7177873" cy="4247472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53FA6DA4-F668-6296-8187-12FE5DB63C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0" t="2813" r="2175" b="5886"/>
          <a:stretch/>
        </p:blipFill>
        <p:spPr>
          <a:xfrm>
            <a:off x="5011411" y="12534"/>
            <a:ext cx="7135317" cy="4236774"/>
          </a:xfrm>
          <a:prstGeom prst="rect">
            <a:avLst/>
          </a:prstGeom>
        </p:spPr>
      </p:pic>
      <p:sp>
        <p:nvSpPr>
          <p:cNvPr id="40" name="Freccia curva 39">
            <a:extLst>
              <a:ext uri="{FF2B5EF4-FFF2-40B4-BE49-F238E27FC236}">
                <a16:creationId xmlns:a16="http://schemas.microsoft.com/office/drawing/2014/main" id="{3E963541-537C-F493-E6C7-A22E4F2A8C9C}"/>
              </a:ext>
            </a:extLst>
          </p:cNvPr>
          <p:cNvSpPr/>
          <p:nvPr/>
        </p:nvSpPr>
        <p:spPr>
          <a:xfrm>
            <a:off x="4240840" y="1448398"/>
            <a:ext cx="764918" cy="1311310"/>
          </a:xfrm>
          <a:prstGeom prst="bentArrow">
            <a:avLst>
              <a:gd name="adj1" fmla="val 17370"/>
              <a:gd name="adj2" fmla="val 23728"/>
              <a:gd name="adj3" fmla="val 26272"/>
              <a:gd name="adj4" fmla="val 5973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Parentesi quadra chiusa 40">
            <a:extLst>
              <a:ext uri="{FF2B5EF4-FFF2-40B4-BE49-F238E27FC236}">
                <a16:creationId xmlns:a16="http://schemas.microsoft.com/office/drawing/2014/main" id="{5961D54A-0511-4F69-F19F-A3F65E2AEC47}"/>
              </a:ext>
            </a:extLst>
          </p:cNvPr>
          <p:cNvSpPr/>
          <p:nvPr/>
        </p:nvSpPr>
        <p:spPr>
          <a:xfrm rot="16200000">
            <a:off x="4230701" y="2395043"/>
            <a:ext cx="87222" cy="940435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9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2592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5184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AA209D74-7EBE-0772-6DC9-03592DDB0804}"/>
              </a:ext>
            </a:extLst>
          </p:cNvPr>
          <p:cNvSpPr/>
          <p:nvPr/>
        </p:nvSpPr>
        <p:spPr>
          <a:xfrm>
            <a:off x="412669" y="667196"/>
            <a:ext cx="6590813" cy="52316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19FA35C-C603-EB35-93E1-EB0DD4930B5A}"/>
              </a:ext>
            </a:extLst>
          </p:cNvPr>
          <p:cNvSpPr txBox="1"/>
          <p:nvPr/>
        </p:nvSpPr>
        <p:spPr>
          <a:xfrm>
            <a:off x="659257" y="878146"/>
            <a:ext cx="6165268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b="1" u="sng" dirty="0">
                <a:latin typeface="Montserrat" pitchFamily="2" charset="0"/>
              </a:rPr>
              <a:t>Sentiment Analysis</a:t>
            </a:r>
          </a:p>
          <a:p>
            <a:r>
              <a:rPr lang="it-IT" sz="1300" dirty="0">
                <a:latin typeface="Montserrat" pitchFamily="2" charset="0"/>
              </a:rPr>
              <a:t>Per implementare una analisi sui sentimenti è stato utilizzato un modello pre-allenato, ovvero </a:t>
            </a:r>
            <a:r>
              <a:rPr lang="it-IT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AutoModelForSequenceClassification</a:t>
            </a:r>
            <a:r>
              <a:rPr lang="it-IT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it-IT" sz="1300" dirty="0">
                <a:latin typeface="Montserrat" pitchFamily="2" charset="0"/>
              </a:rPr>
              <a:t>Ha permesso di estrarre le emozioni dalle recensioni sottoforma di vettore.</a:t>
            </a:r>
          </a:p>
          <a:p>
            <a:r>
              <a:rPr lang="it-IT" sz="1300" dirty="0">
                <a:latin typeface="Montserrat" pitchFamily="2" charset="0"/>
              </a:rPr>
              <a:t>Le emozioni estratte sono 7: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Disgust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Fear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300" dirty="0">
                <a:latin typeface="Montserrat" pitchFamily="2" charset="0"/>
              </a:rPr>
              <a:t>Joy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Surprise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300" dirty="0">
                <a:latin typeface="Montserrat" pitchFamily="2" charset="0"/>
              </a:rPr>
              <a:t>Anger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Neutral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Sadness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it-IT" sz="1300" dirty="0">
              <a:latin typeface="Montserrat" pitchFamily="2" charset="0"/>
            </a:endParaRPr>
          </a:p>
          <a:p>
            <a:r>
              <a:rPr lang="it-IT" sz="1300" dirty="0">
                <a:latin typeface="Montserrat" pitchFamily="2" charset="0"/>
              </a:rPr>
              <a:t>Per ogni alloggio, è stata salvata la media dei valori delle emozioni e il numero di recensioni in un file binario (</a:t>
            </a:r>
            <a:r>
              <a:rPr lang="it-IT" sz="1300" dirty="0" err="1">
                <a:latin typeface="Montserrat" pitchFamily="2" charset="0"/>
              </a:rPr>
              <a:t>pickle</a:t>
            </a:r>
            <a:r>
              <a:rPr lang="it-IT" sz="1300" dirty="0">
                <a:latin typeface="Montserrat" pitchFamily="2" charset="0"/>
              </a:rPr>
              <a:t>). La somma dei valori rimane invariata (=1).</a:t>
            </a:r>
          </a:p>
          <a:p>
            <a:r>
              <a:rPr lang="it-IT" sz="1300" dirty="0">
                <a:latin typeface="Montserrat" pitchFamily="2" charset="0"/>
              </a:rPr>
              <a:t>E’ possibile ‘inserire’ sentimenti nella query tramite </a:t>
            </a:r>
            <a:r>
              <a:rPr lang="it-IT" sz="1300" dirty="0" err="1">
                <a:latin typeface="Montserrat" pitchFamily="2" charset="0"/>
              </a:rPr>
              <a:t>checkbox</a:t>
            </a:r>
            <a:r>
              <a:rPr lang="it-IT" sz="1300" dirty="0">
                <a:latin typeface="Montserrat" pitchFamily="2" charset="0"/>
              </a:rPr>
              <a:t>, ciò crea un vettore di 0 e 1 in base alla selezione.</a:t>
            </a:r>
          </a:p>
          <a:p>
            <a:endParaRPr lang="it-IT" sz="1300" dirty="0">
              <a:latin typeface="Montserrat" pitchFamily="2" charset="0"/>
            </a:endParaRPr>
          </a:p>
          <a:p>
            <a:r>
              <a:rPr lang="it-IT" sz="1300" dirty="0">
                <a:latin typeface="Montserrat" pitchFamily="2" charset="0"/>
              </a:rPr>
              <a:t>E’ così possibile calcolare la similarità coseno tra il vettore della query e quelli dei documenti, precedentemente salvati, per restituire quelli più affini alla query.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28829A95-6056-FA4B-3454-09A7D9B1A49C}"/>
              </a:ext>
            </a:extLst>
          </p:cNvPr>
          <p:cNvGrpSpPr/>
          <p:nvPr/>
        </p:nvGrpSpPr>
        <p:grpSpPr>
          <a:xfrm>
            <a:off x="7118561" y="642062"/>
            <a:ext cx="4660770" cy="5387670"/>
            <a:chOff x="7118561" y="642062"/>
            <a:chExt cx="4660770" cy="5387670"/>
          </a:xfrm>
        </p:grpSpPr>
        <p:sp>
          <p:nvSpPr>
            <p:cNvPr id="34" name="Rettangolo con angoli arrotondati 33">
              <a:extLst>
                <a:ext uri="{FF2B5EF4-FFF2-40B4-BE49-F238E27FC236}">
                  <a16:creationId xmlns:a16="http://schemas.microsoft.com/office/drawing/2014/main" id="{B99AD7AB-AAF6-D6E0-581A-32758F283391}"/>
                </a:ext>
              </a:extLst>
            </p:cNvPr>
            <p:cNvSpPr/>
            <p:nvPr/>
          </p:nvSpPr>
          <p:spPr>
            <a:xfrm>
              <a:off x="7118561" y="642062"/>
              <a:ext cx="4660770" cy="2578058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35" name="Rettangolo con angoli arrotondati 34">
              <a:extLst>
                <a:ext uri="{FF2B5EF4-FFF2-40B4-BE49-F238E27FC236}">
                  <a16:creationId xmlns:a16="http://schemas.microsoft.com/office/drawing/2014/main" id="{DCC9B8AA-0758-8D5F-C607-345D9CC2A41E}"/>
                </a:ext>
              </a:extLst>
            </p:cNvPr>
            <p:cNvSpPr/>
            <p:nvPr/>
          </p:nvSpPr>
          <p:spPr>
            <a:xfrm>
              <a:off x="7138587" y="3331055"/>
              <a:ext cx="4640744" cy="2578058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22A1C18A-130E-F7CD-BED5-708DB4563F6F}"/>
                </a:ext>
              </a:extLst>
            </p:cNvPr>
            <p:cNvSpPr txBox="1"/>
            <p:nvPr/>
          </p:nvSpPr>
          <p:spPr>
            <a:xfrm>
              <a:off x="7268298" y="825988"/>
              <a:ext cx="4368533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u="sng" dirty="0" err="1">
                  <a:latin typeface="Montserrat" pitchFamily="2" charset="0"/>
                </a:rPr>
                <a:t>SentimentModelWA</a:t>
              </a:r>
              <a:r>
                <a:rPr lang="it-IT" b="1" u="sng" dirty="0">
                  <a:latin typeface="Montserrat" pitchFamily="2" charset="0"/>
                </a:rPr>
                <a:t> </a:t>
              </a:r>
              <a:r>
                <a:rPr lang="it-IT" b="1" u="sng" dirty="0">
                  <a:latin typeface="Montserrat" pitchFamily="2" charset="0"/>
                  <a:sym typeface="Wingdings" panose="05000000000000000000" pitchFamily="2" charset="2"/>
                </a:rPr>
                <a:t> </a:t>
              </a:r>
              <a:r>
                <a:rPr lang="it-IT" b="1" u="sng" dirty="0">
                  <a:latin typeface="Montserrat" pitchFamily="2" charset="0"/>
                </a:rPr>
                <a:t>BM25F</a:t>
              </a:r>
            </a:p>
            <a:p>
              <a:r>
                <a:rPr lang="it-IT" sz="1400" dirty="0">
                  <a:latin typeface="Montserrat" pitchFamily="2" charset="0"/>
                </a:rPr>
                <a:t>Modello che fa una media pesata (70-30) tra lo score restituito dal modello di Full-Text </a:t>
              </a:r>
              <a:r>
                <a:rPr lang="it-IT" sz="1400" dirty="0" err="1">
                  <a:latin typeface="Montserrat" pitchFamily="2" charset="0"/>
                </a:rPr>
                <a:t>Search</a:t>
              </a:r>
              <a:r>
                <a:rPr lang="it-IT" sz="1400" dirty="0">
                  <a:latin typeface="Montserrat" pitchFamily="2" charset="0"/>
                </a:rPr>
                <a:t> e il valore restituito dalla similarità coseno sui sentimenti.</a:t>
              </a:r>
            </a:p>
            <a:p>
              <a:endParaRPr lang="it-IT" sz="1400" dirty="0">
                <a:latin typeface="Montserrat" pitchFamily="2" charset="0"/>
              </a:endParaRPr>
            </a:p>
            <a:p>
              <a:r>
                <a:rPr lang="it-IT" sz="1400" dirty="0">
                  <a:latin typeface="Montserrat" pitchFamily="2" charset="0"/>
                </a:rPr>
                <a:t>E’ stata necessaria una normalizzazione degli score restituiti dal metodo </a:t>
              </a:r>
              <a:r>
                <a:rPr lang="it-IT" sz="1400" dirty="0" err="1">
                  <a:latin typeface="Montserrat" pitchFamily="2" charset="0"/>
                </a:rPr>
                <a:t>final</a:t>
              </a:r>
              <a:r>
                <a:rPr lang="it-IT" sz="1400" dirty="0">
                  <a:latin typeface="Montserrat" pitchFamily="2" charset="0"/>
                </a:rPr>
                <a:t>().</a:t>
              </a:r>
            </a:p>
            <a:p>
              <a:endParaRPr lang="it-IT" sz="1400" dirty="0">
                <a:latin typeface="Montserrat" pitchFamily="2" charset="0"/>
              </a:endParaRP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4D86552D-31C1-F9A7-3F9B-871D82B26BCD}"/>
                </a:ext>
              </a:extLst>
            </p:cNvPr>
            <p:cNvSpPr txBox="1"/>
            <p:nvPr/>
          </p:nvSpPr>
          <p:spPr>
            <a:xfrm>
              <a:off x="7350295" y="3444409"/>
              <a:ext cx="417975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u="sng" dirty="0" err="1">
                  <a:latin typeface="Montserrat" pitchFamily="2" charset="0"/>
                </a:rPr>
                <a:t>SentimentModelARWA</a:t>
              </a:r>
              <a:r>
                <a:rPr lang="it-IT" b="1" u="sng" dirty="0">
                  <a:latin typeface="Montserrat" pitchFamily="2" charset="0"/>
                </a:rPr>
                <a:t> </a:t>
              </a:r>
            </a:p>
            <a:p>
              <a:r>
                <a:rPr lang="it-IT" sz="1400" dirty="0">
                  <a:latin typeface="Montserrat" pitchFamily="2" charset="0"/>
                </a:rPr>
                <a:t>Modello che eredita dal precedente e differisce premiando i documenti con più recensioni.</a:t>
              </a:r>
            </a:p>
            <a:p>
              <a:endParaRPr lang="it-IT" sz="1400" dirty="0">
                <a:latin typeface="Montserrat" pitchFamily="2" charset="0"/>
              </a:endParaRPr>
            </a:p>
            <a:p>
              <a:r>
                <a:rPr lang="it-IT" sz="1400" dirty="0">
                  <a:latin typeface="Montserrat" pitchFamily="2" charset="0"/>
                </a:rPr>
                <a:t>La media pesata tiene quindi conto anche del numero di recensioni (70-20-10).</a:t>
              </a:r>
            </a:p>
            <a:p>
              <a:endParaRPr lang="it-IT" sz="1400" dirty="0">
                <a:latin typeface="Montserrat" pitchFamily="2" charset="0"/>
              </a:endParaRPr>
            </a:p>
            <a:p>
              <a:r>
                <a:rPr lang="it-IT" sz="1400" dirty="0">
                  <a:latin typeface="Montserrat" pitchFamily="2" charset="0"/>
                </a:rPr>
                <a:t>E’ stata necessaria una normalizzazione degli score restituiti dal metodo </a:t>
              </a:r>
              <a:r>
                <a:rPr lang="it-IT" sz="1400" dirty="0" err="1">
                  <a:latin typeface="Montserrat" pitchFamily="2" charset="0"/>
                </a:rPr>
                <a:t>final</a:t>
              </a:r>
              <a:r>
                <a:rPr lang="it-IT" sz="1400" dirty="0">
                  <a:latin typeface="Montserrat" pitchFamily="2" charset="0"/>
                </a:rPr>
                <a:t>().</a:t>
              </a:r>
            </a:p>
            <a:p>
              <a:endParaRPr lang="it-IT" dirty="0">
                <a:latin typeface="Montserrat" pitchFamily="2" charset="0"/>
              </a:endParaRPr>
            </a:p>
          </p:txBody>
        </p:sp>
      </p:grpSp>
      <p:pic>
        <p:nvPicPr>
          <p:cNvPr id="37" name="Immagine 36">
            <a:extLst>
              <a:ext uri="{FF2B5EF4-FFF2-40B4-BE49-F238E27FC236}">
                <a16:creationId xmlns:a16="http://schemas.microsoft.com/office/drawing/2014/main" id="{F620E87B-04DA-1059-FA43-DBB21BD5F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117" y="1896215"/>
            <a:ext cx="3514480" cy="1863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0075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3240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6480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85E93C9E-51D9-0776-B01D-829A4064AC21}"/>
              </a:ext>
            </a:extLst>
          </p:cNvPr>
          <p:cNvSpPr/>
          <p:nvPr/>
        </p:nvSpPr>
        <p:spPr>
          <a:xfrm>
            <a:off x="438676" y="1098446"/>
            <a:ext cx="6590813" cy="442817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5E56775-4394-9277-19A8-F8BDB3CC9B74}"/>
              </a:ext>
            </a:extLst>
          </p:cNvPr>
          <p:cNvSpPr txBox="1"/>
          <p:nvPr/>
        </p:nvSpPr>
        <p:spPr>
          <a:xfrm>
            <a:off x="808738" y="1336473"/>
            <a:ext cx="584613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>
                <a:latin typeface="Montserrat" pitchFamily="2" charset="0"/>
              </a:rPr>
              <a:t>Word2Vec</a:t>
            </a:r>
          </a:p>
          <a:p>
            <a:r>
              <a:rPr lang="it-IT" sz="1400" dirty="0">
                <a:latin typeface="Montserrat" pitchFamily="2" charset="0"/>
              </a:rPr>
              <a:t>E’ stato implementato un 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Doc2Vec</a:t>
            </a:r>
            <a:r>
              <a:rPr lang="it-IT" sz="1400" dirty="0">
                <a:latin typeface="Montserrat" pitchFamily="2" charset="0"/>
              </a:rPr>
              <a:t>, messo a disposizione dalla libreria 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Gensim</a:t>
            </a:r>
            <a:r>
              <a:rPr lang="it-IT" sz="1400" dirty="0">
                <a:latin typeface="Montserrat" pitchFamily="2" charset="0"/>
              </a:rPr>
              <a:t>, e ci ha permesso di calcolare un vettore per ogni documento.</a:t>
            </a:r>
          </a:p>
          <a:p>
            <a:endParaRPr lang="it-IT" sz="1400" dirty="0">
              <a:latin typeface="Montserrat" pitchFamily="2" charset="0"/>
            </a:endParaRPr>
          </a:p>
          <a:p>
            <a:r>
              <a:rPr lang="it-IT" sz="1400" dirty="0">
                <a:latin typeface="Montserrat" pitchFamily="2" charset="0"/>
              </a:rPr>
              <a:t>Tramite la stessa libreria, è stato allenato il modello sul nostro dataset.</a:t>
            </a:r>
          </a:p>
          <a:p>
            <a:endParaRPr lang="it-IT" sz="1400" dirty="0">
              <a:latin typeface="Montserrat" pitchFamily="2" charset="0"/>
            </a:endParaRPr>
          </a:p>
          <a:p>
            <a:r>
              <a:rPr lang="it-IT" sz="1400" dirty="0">
                <a:latin typeface="Montserrat" pitchFamily="2" charset="0"/>
              </a:rPr>
              <a:t>In seguito, come per la sentiment </a:t>
            </a:r>
            <a:r>
              <a:rPr lang="it-IT" sz="1400" dirty="0" err="1">
                <a:latin typeface="Montserrat" pitchFamily="2" charset="0"/>
              </a:rPr>
              <a:t>analysis</a:t>
            </a:r>
            <a:r>
              <a:rPr lang="it-IT" sz="1400" dirty="0">
                <a:latin typeface="Montserrat" pitchFamily="2" charset="0"/>
              </a:rPr>
              <a:t>, è stato creato un file contenente tutti i vettori allenati del modello, estraendoli con il metodo 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.dv() </a:t>
            </a:r>
          </a:p>
          <a:p>
            <a:endParaRPr lang="it-IT" sz="1400" dirty="0">
              <a:latin typeface="Montserrat" pitchFamily="2" charset="0"/>
              <a:cs typeface="Courier New" panose="02070309020205020404" pitchFamily="49" charset="0"/>
            </a:endParaRPr>
          </a:p>
          <a:p>
            <a:r>
              <a:rPr lang="it-IT" sz="1400" dirty="0">
                <a:latin typeface="Montserrat" pitchFamily="2" charset="0"/>
                <a:cs typeface="Courier New" panose="02070309020205020404" pitchFamily="49" charset="0"/>
              </a:rPr>
              <a:t>Questo ci permesso poi di calcolare la similarità coseno tra i vettori degli alloggi e quello della query.</a:t>
            </a:r>
          </a:p>
          <a:p>
            <a:endParaRPr lang="it-IT" sz="1400" dirty="0">
              <a:latin typeface="Montserrat" pitchFamily="2" charset="0"/>
              <a:cs typeface="Courier New" panose="02070309020205020404" pitchFamily="49" charset="0"/>
            </a:endParaRPr>
          </a:p>
          <a:p>
            <a:r>
              <a:rPr lang="it-IT" sz="1400" dirty="0">
                <a:latin typeface="Montserrat" pitchFamily="2" charset="0"/>
                <a:cs typeface="Courier New" panose="02070309020205020404" pitchFamily="49" charset="0"/>
              </a:rPr>
              <a:t>Nello specifico la query subisce un processo di </a:t>
            </a:r>
            <a:r>
              <a:rPr lang="it-IT" sz="1400" dirty="0" err="1">
                <a:latin typeface="Montserrat" pitchFamily="2" charset="0"/>
                <a:cs typeface="Courier New" panose="02070309020205020404" pitchFamily="49" charset="0"/>
              </a:rPr>
              <a:t>tokenizzazione</a:t>
            </a:r>
            <a:r>
              <a:rPr lang="it-IT" sz="1400" dirty="0">
                <a:latin typeface="Montserrat" pitchFamily="2" charset="0"/>
                <a:cs typeface="Courier New" panose="02070309020205020404" pitchFamily="49" charset="0"/>
              </a:rPr>
              <a:t>, lo stesso dei documenti,  e trasformata in vettore tramite il metodo 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infer_vector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dirty="0">
                <a:latin typeface="Montserrat" pitchFamily="2" charset="0"/>
                <a:cs typeface="Courier New" panose="02070309020205020404" pitchFamily="49" charset="0"/>
              </a:rPr>
              <a:t>del modello Doc2Vec.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3A3554AC-8E38-BD13-F47C-009C2BEEA262}"/>
              </a:ext>
            </a:extLst>
          </p:cNvPr>
          <p:cNvSpPr/>
          <p:nvPr/>
        </p:nvSpPr>
        <p:spPr>
          <a:xfrm>
            <a:off x="7308871" y="3173042"/>
            <a:ext cx="4489044" cy="235356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8B2115B-4F54-3CC8-2F92-D1386886478A}"/>
              </a:ext>
            </a:extLst>
          </p:cNvPr>
          <p:cNvSpPr txBox="1"/>
          <p:nvPr/>
        </p:nvSpPr>
        <p:spPr>
          <a:xfrm>
            <a:off x="7477984" y="3339979"/>
            <a:ext cx="415884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>
                <a:latin typeface="Montserrat" pitchFamily="2" charset="0"/>
              </a:rPr>
              <a:t>Doc2VecModel </a:t>
            </a:r>
            <a:r>
              <a:rPr lang="it-IT" b="1" u="sng" dirty="0">
                <a:latin typeface="Montserrat" pitchFamily="2" charset="0"/>
                <a:sym typeface="Wingdings" panose="05000000000000000000" pitchFamily="2" charset="2"/>
              </a:rPr>
              <a:t> BM25F</a:t>
            </a:r>
          </a:p>
          <a:p>
            <a:r>
              <a:rPr lang="it-IT" sz="1400" dirty="0">
                <a:latin typeface="Montserrat" pitchFamily="2" charset="0"/>
              </a:rPr>
              <a:t>Modello che attribuisce uno score ai documenti basandosi sul prodotto di quello del modello di Full-Text </a:t>
            </a:r>
            <a:r>
              <a:rPr lang="it-IT" sz="1400" dirty="0" err="1">
                <a:latin typeface="Montserrat" pitchFamily="2" charset="0"/>
              </a:rPr>
              <a:t>Search</a:t>
            </a:r>
            <a:r>
              <a:rPr lang="it-IT" sz="1400" dirty="0">
                <a:latin typeface="Montserrat" pitchFamily="2" charset="0"/>
              </a:rPr>
              <a:t> e quello ottenuto dal modello di Doc2Vec.</a:t>
            </a:r>
          </a:p>
          <a:p>
            <a:endParaRPr lang="it-IT" sz="1400" dirty="0">
              <a:latin typeface="Montserrat" pitchFamily="2" charset="0"/>
            </a:endParaRPr>
          </a:p>
          <a:p>
            <a:endParaRPr lang="it-IT" sz="1400" dirty="0">
              <a:latin typeface="Montserrat" pitchFamily="2" charset="0"/>
            </a:endParaRPr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3A3E28BB-29A2-E18F-E544-7394E34CC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8546" y="442697"/>
            <a:ext cx="4236847" cy="1591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2">
                <a:alpha val="40000"/>
              </a:schemeClr>
            </a:glow>
          </a:effectLst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C29EB2CE-561B-F264-F944-709149A1E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244" y="2642410"/>
            <a:ext cx="4627450" cy="2928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1">
                <a:alpha val="40000"/>
              </a:schemeClr>
            </a:glow>
          </a:effectLst>
        </p:spPr>
      </p:pic>
      <p:sp>
        <p:nvSpPr>
          <p:cNvPr id="40" name="Freccia in giù 39">
            <a:extLst>
              <a:ext uri="{FF2B5EF4-FFF2-40B4-BE49-F238E27FC236}">
                <a16:creationId xmlns:a16="http://schemas.microsoft.com/office/drawing/2014/main" id="{CC3820A2-BFB0-45F0-9BFA-E08F8AA8E314}"/>
              </a:ext>
            </a:extLst>
          </p:cNvPr>
          <p:cNvSpPr/>
          <p:nvPr/>
        </p:nvSpPr>
        <p:spPr>
          <a:xfrm>
            <a:off x="9404429" y="2064279"/>
            <a:ext cx="145281" cy="557630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592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3888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7776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132D139-658D-C841-96B7-910D648ACE11}"/>
              </a:ext>
            </a:extLst>
          </p:cNvPr>
          <p:cNvSpPr/>
          <p:nvPr/>
        </p:nvSpPr>
        <p:spPr>
          <a:xfrm>
            <a:off x="412669" y="279089"/>
            <a:ext cx="6340006" cy="256342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sz="1600" b="1" u="sng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b="1" u="sng" dirty="0" err="1">
                <a:solidFill>
                  <a:schemeClr val="tx1"/>
                </a:solidFill>
                <a:latin typeface="Montserrat" pitchFamily="2" charset="0"/>
              </a:rPr>
              <a:t>Benchmarks</a:t>
            </a:r>
            <a:endParaRPr lang="it-IT" sz="1600" b="1" u="sng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Divisa in due fasi: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Setup </a:t>
            </a:r>
            <a:r>
              <a:rPr lang="it-IT" sz="1600" i="1" dirty="0" err="1">
                <a:solidFill>
                  <a:schemeClr val="tx1"/>
                </a:solidFill>
                <a:latin typeface="Montserrat" pitchFamily="2" charset="0"/>
              </a:rPr>
              <a:t>Phase</a:t>
            </a: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: una volta importate le librerie necessarie e 10 query disponibili, viene selezionata una query su cui effettuare alcuni benchmark nella fase successiva.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Evaluation </a:t>
            </a:r>
            <a:r>
              <a:rPr lang="it-IT" sz="1600" i="1" dirty="0" err="1">
                <a:solidFill>
                  <a:schemeClr val="tx1"/>
                </a:solidFill>
                <a:latin typeface="Montserrat" pitchFamily="2" charset="0"/>
              </a:rPr>
              <a:t>Phase</a:t>
            </a: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: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Montserrat" pitchFamily="2" charset="0"/>
              </a:rPr>
              <a:t>verranno calcolate e confrontate varie metriche di valutazione delle prestazioni dei modelli di ranking per una specifica query Q (o per tutte le query). 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7AFBC66A-46BB-963F-ECB1-B55EC27DEB06}"/>
              </a:ext>
            </a:extLst>
          </p:cNvPr>
          <p:cNvSpPr/>
          <p:nvPr/>
        </p:nvSpPr>
        <p:spPr>
          <a:xfrm>
            <a:off x="361337" y="3020406"/>
            <a:ext cx="6488344" cy="346625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u="sng" dirty="0">
                <a:solidFill>
                  <a:schemeClr val="tx1"/>
                </a:solidFill>
                <a:latin typeface="Montserrat" pitchFamily="2" charset="0"/>
              </a:rPr>
              <a:t>Metriche:</a:t>
            </a: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Tramite le funzioni definite nel file </a:t>
            </a:r>
            <a:r>
              <a:rPr lang="it-IT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evaluation</a:t>
            </a:r>
            <a:r>
              <a:rPr lang="it-IT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functions.py</a:t>
            </a:r>
            <a:r>
              <a:rPr lang="it-IT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sono state calcolate le seguenti metriche e graficate nel file </a:t>
            </a:r>
            <a:r>
              <a:rPr lang="it-IT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benchmarks.ipynb</a:t>
            </a:r>
            <a:endParaRPr lang="it-IT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1. Precision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at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Standard Recall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Levels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2.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Average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Precision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at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Standard Recall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Levels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3.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Interpolated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Average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Precision (IAP)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at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Standard Recall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Levels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4.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R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-Precision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5.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R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-Precision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Comparison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between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two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models</a:t>
            </a: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6. Mean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Average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Precision (MAP)</a:t>
            </a: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7.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F-Measure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&amp; E-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Measure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230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3888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7740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132D139-658D-C841-96B7-910D648ACE11}"/>
              </a:ext>
            </a:extLst>
          </p:cNvPr>
          <p:cNvSpPr/>
          <p:nvPr/>
        </p:nvSpPr>
        <p:spPr>
          <a:xfrm>
            <a:off x="412668" y="279089"/>
            <a:ext cx="6386555" cy="256342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1600" dirty="0">
              <a:solidFill>
                <a:schemeClr val="tx1"/>
              </a:solidFill>
            </a:endParaRPr>
          </a:p>
          <a:p>
            <a:endParaRPr lang="it-IT" sz="1600" dirty="0">
              <a:solidFill>
                <a:schemeClr val="tx1"/>
              </a:solidFill>
            </a:endParaRPr>
          </a:p>
          <a:p>
            <a:endParaRPr lang="it-IT" sz="1600" dirty="0">
              <a:solidFill>
                <a:schemeClr val="tx1"/>
              </a:solidFill>
            </a:endParaRPr>
          </a:p>
          <a:p>
            <a:endParaRPr lang="it-IT" sz="1600" b="1" u="sng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b="1" u="sng" dirty="0" err="1">
                <a:solidFill>
                  <a:schemeClr val="tx1"/>
                </a:solidFill>
                <a:latin typeface="Montserrat" pitchFamily="2" charset="0"/>
              </a:rPr>
              <a:t>Benchmarks</a:t>
            </a:r>
            <a:endParaRPr lang="it-IT" sz="1600" b="1" u="sng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Divisa in due fasi: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Setup </a:t>
            </a:r>
            <a:r>
              <a:rPr lang="it-IT" sz="1600" i="1" dirty="0" err="1">
                <a:solidFill>
                  <a:schemeClr val="tx1"/>
                </a:solidFill>
                <a:latin typeface="Montserrat" pitchFamily="2" charset="0"/>
              </a:rPr>
              <a:t>Phase</a:t>
            </a: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: una volta importate le librerie necessarie e 10 query disponibili, viene selezionata una query su cui effettuare alcuni benchmark nella fase successiva.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Evaluation </a:t>
            </a:r>
            <a:r>
              <a:rPr lang="it-IT" sz="1600" i="1" dirty="0" err="1">
                <a:solidFill>
                  <a:schemeClr val="tx1"/>
                </a:solidFill>
                <a:latin typeface="Montserrat" pitchFamily="2" charset="0"/>
              </a:rPr>
              <a:t>Phase</a:t>
            </a: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: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Montserrat" pitchFamily="2" charset="0"/>
              </a:rPr>
              <a:t>verranno calcolate e confrontate varie metriche di valutazione delle prestazioni dei modelli di ranking per una specifica query Q (o per tutte le query). 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endParaRPr lang="it-IT" sz="1600" dirty="0">
              <a:solidFill>
                <a:schemeClr val="tx1"/>
              </a:solidFill>
            </a:endParaRPr>
          </a:p>
          <a:p>
            <a:endParaRPr lang="it-IT" sz="1600" dirty="0">
              <a:solidFill>
                <a:schemeClr val="tx1"/>
              </a:solidFill>
            </a:endParaRPr>
          </a:p>
          <a:p>
            <a:endParaRPr lang="it-IT" sz="1600" dirty="0">
              <a:solidFill>
                <a:schemeClr val="tx1"/>
              </a:solidFill>
            </a:endParaRPr>
          </a:p>
          <a:p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7AFBC66A-46BB-963F-ECB1-B55EC27DEB06}"/>
              </a:ext>
            </a:extLst>
          </p:cNvPr>
          <p:cNvSpPr/>
          <p:nvPr/>
        </p:nvSpPr>
        <p:spPr>
          <a:xfrm>
            <a:off x="361337" y="3020406"/>
            <a:ext cx="6488344" cy="346625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u="sng" dirty="0">
                <a:solidFill>
                  <a:schemeClr val="tx1"/>
                </a:solidFill>
                <a:latin typeface="Montserrat" pitchFamily="2" charset="0"/>
              </a:rPr>
              <a:t>Metriche:</a:t>
            </a: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Tramite le funzioni definite nel file </a:t>
            </a:r>
            <a:r>
              <a:rPr lang="it-IT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evaluation/functions.py 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sono state calcolate le seguenti metriche e graficate nel file </a:t>
            </a:r>
            <a:r>
              <a:rPr lang="it-IT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benchmarks.ipynb</a:t>
            </a:r>
            <a:endParaRPr lang="it-IT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1. Precision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at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Standard Recall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Levels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2.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Average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Precision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at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Standard Recall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Levels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3.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Interpolated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Average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Precision (IAP)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at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Standard Recall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Levels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4.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R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-Precision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5.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R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-Precision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Comparison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between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two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models</a:t>
            </a: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6. Mean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Average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Precision (MAP)</a:t>
            </a: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7.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F-Measure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&amp; E-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Measure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6DFA2D9-9BEE-8F72-4E61-343ED5F9F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276" y="260768"/>
            <a:ext cx="4461584" cy="3657944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B1CF9708-F16C-8267-3884-ACBDFCA62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7649" y="4313884"/>
            <a:ext cx="7772400" cy="2235609"/>
          </a:xfrm>
          <a:prstGeom prst="rect">
            <a:avLst/>
          </a:prstGeom>
        </p:spPr>
      </p:pic>
      <p:sp>
        <p:nvSpPr>
          <p:cNvPr id="36" name="Cornice 35">
            <a:extLst>
              <a:ext uri="{FF2B5EF4-FFF2-40B4-BE49-F238E27FC236}">
                <a16:creationId xmlns:a16="http://schemas.microsoft.com/office/drawing/2014/main" id="{FF552954-A8E7-F198-5C82-9276C62A3AF7}"/>
              </a:ext>
            </a:extLst>
          </p:cNvPr>
          <p:cNvSpPr/>
          <p:nvPr/>
        </p:nvSpPr>
        <p:spPr>
          <a:xfrm>
            <a:off x="4559374" y="2099560"/>
            <a:ext cx="928720" cy="413781"/>
          </a:xfrm>
          <a:prstGeom prst="fram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Freccia curva 38">
            <a:extLst>
              <a:ext uri="{FF2B5EF4-FFF2-40B4-BE49-F238E27FC236}">
                <a16:creationId xmlns:a16="http://schemas.microsoft.com/office/drawing/2014/main" id="{EEBBA032-FBAF-97C5-10DA-23AEA9F50900}"/>
              </a:ext>
            </a:extLst>
          </p:cNvPr>
          <p:cNvSpPr/>
          <p:nvPr/>
        </p:nvSpPr>
        <p:spPr>
          <a:xfrm>
            <a:off x="4982981" y="1388105"/>
            <a:ext cx="2645295" cy="702711"/>
          </a:xfrm>
          <a:prstGeom prst="bentArrow">
            <a:avLst>
              <a:gd name="adj1" fmla="val 17370"/>
              <a:gd name="adj2" fmla="val 22592"/>
              <a:gd name="adj3" fmla="val 26272"/>
              <a:gd name="adj4" fmla="val 52566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ccia in giù 40">
            <a:extLst>
              <a:ext uri="{FF2B5EF4-FFF2-40B4-BE49-F238E27FC236}">
                <a16:creationId xmlns:a16="http://schemas.microsoft.com/office/drawing/2014/main" id="{FAFA1C81-8ADD-1831-4CE8-0952453F7EEC}"/>
              </a:ext>
            </a:extLst>
          </p:cNvPr>
          <p:cNvSpPr/>
          <p:nvPr/>
        </p:nvSpPr>
        <p:spPr>
          <a:xfrm>
            <a:off x="4898976" y="2513341"/>
            <a:ext cx="284274" cy="179857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9445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4536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9072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B509F9C9-D7BB-8807-F1FB-0A7AB4225596}"/>
              </a:ext>
            </a:extLst>
          </p:cNvPr>
          <p:cNvSpPr/>
          <p:nvPr/>
        </p:nvSpPr>
        <p:spPr>
          <a:xfrm>
            <a:off x="412668" y="169665"/>
            <a:ext cx="5577642" cy="60627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sz="1800" b="1" i="1" dirty="0">
                <a:solidFill>
                  <a:schemeClr val="tx1"/>
                </a:solidFill>
              </a:rPr>
              <a:t>Precision </a:t>
            </a:r>
            <a:r>
              <a:rPr lang="it-IT" sz="1800" b="1" i="1" dirty="0" err="1">
                <a:solidFill>
                  <a:schemeClr val="tx1"/>
                </a:solidFill>
              </a:rPr>
              <a:t>at</a:t>
            </a:r>
            <a:r>
              <a:rPr lang="it-IT" sz="1800" b="1" i="1" dirty="0">
                <a:solidFill>
                  <a:schemeClr val="tx1"/>
                </a:solidFill>
              </a:rPr>
              <a:t> Standard Recall </a:t>
            </a:r>
            <a:r>
              <a:rPr lang="it-IT" sz="1800" b="1" i="1" dirty="0" err="1">
                <a:solidFill>
                  <a:schemeClr val="tx1"/>
                </a:solidFill>
              </a:rPr>
              <a:t>Levels</a:t>
            </a:r>
            <a:r>
              <a:rPr lang="it-IT" sz="1800" b="1" i="1" dirty="0">
                <a:solidFill>
                  <a:schemeClr val="tx1"/>
                </a:solidFill>
              </a:rPr>
              <a:t> for query </a:t>
            </a:r>
            <a:r>
              <a:rPr lang="it-IT" sz="1800" b="1" i="1" dirty="0" err="1">
                <a:solidFill>
                  <a:schemeClr val="tx1"/>
                </a:solidFill>
              </a:rPr>
              <a:t>Q</a:t>
            </a:r>
            <a:endParaRPr lang="it-IT" b="1" i="1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34" name="Immagine 33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52903EE5-BB9F-183A-FB35-56B5727172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65" y="2373934"/>
            <a:ext cx="5554396" cy="2823466"/>
          </a:xfrm>
          <a:prstGeom prst="rect">
            <a:avLst/>
          </a:prstGeom>
          <a:ln w="9525">
            <a:solidFill>
              <a:srgbClr val="E99395"/>
            </a:solidFill>
          </a:ln>
          <a:effectLst>
            <a:glow rad="101600">
              <a:srgbClr val="E99395">
                <a:alpha val="60000"/>
              </a:srgbClr>
            </a:glow>
          </a:effectLst>
        </p:spPr>
      </p:pic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8A9DC55A-B9B5-5E9A-B817-76660F645EBB}"/>
              </a:ext>
            </a:extLst>
          </p:cNvPr>
          <p:cNvSpPr/>
          <p:nvPr/>
        </p:nvSpPr>
        <p:spPr>
          <a:xfrm>
            <a:off x="6279119" y="1583863"/>
            <a:ext cx="5577642" cy="60627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sz="1800" b="1" i="1" dirty="0" err="1">
                <a:solidFill>
                  <a:schemeClr val="tx1"/>
                </a:solidFill>
              </a:rPr>
              <a:t>Average</a:t>
            </a:r>
            <a:r>
              <a:rPr lang="it-IT" sz="1800" b="1" i="1" dirty="0">
                <a:solidFill>
                  <a:schemeClr val="tx1"/>
                </a:solidFill>
              </a:rPr>
              <a:t> Precision </a:t>
            </a:r>
            <a:r>
              <a:rPr lang="it-IT" sz="1800" b="1" i="1" dirty="0" err="1">
                <a:solidFill>
                  <a:schemeClr val="tx1"/>
                </a:solidFill>
              </a:rPr>
              <a:t>at</a:t>
            </a:r>
            <a:r>
              <a:rPr lang="it-IT" sz="1800" b="1" i="1" dirty="0">
                <a:solidFill>
                  <a:schemeClr val="tx1"/>
                </a:solidFill>
              </a:rPr>
              <a:t> Standard Recall </a:t>
            </a:r>
            <a:r>
              <a:rPr lang="it-IT" sz="1800" b="1" i="1" dirty="0" err="1">
                <a:solidFill>
                  <a:schemeClr val="tx1"/>
                </a:solidFill>
              </a:rPr>
              <a:t>Levels</a:t>
            </a:r>
            <a:endParaRPr lang="it-IT" b="1" i="1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40" name="Immagine 39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C70E29F2-5E39-6921-3B05-0BA740B2D1B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25" y="859263"/>
            <a:ext cx="5536800" cy="28872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40000"/>
              </a:srgbClr>
            </a:glow>
          </a:effectLst>
        </p:spPr>
      </p:pic>
      <p:pic>
        <p:nvPicPr>
          <p:cNvPr id="42" name="Immagine 41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0EA89498-5781-55F1-E6D5-B53F5CA683A8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50" y="3876521"/>
            <a:ext cx="5536800" cy="28872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462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1057</Words>
  <Application>Microsoft Office PowerPoint</Application>
  <PresentationFormat>Widescreen</PresentationFormat>
  <Paragraphs>198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Courier New</vt:lpstr>
      <vt:lpstr>Montserrat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 LODESANI</dc:creator>
  <cp:lastModifiedBy>LUCA LODESANI</cp:lastModifiedBy>
  <cp:revision>12</cp:revision>
  <dcterms:created xsi:type="dcterms:W3CDTF">2024-06-12T07:26:21Z</dcterms:created>
  <dcterms:modified xsi:type="dcterms:W3CDTF">2024-06-19T10:15:46Z</dcterms:modified>
</cp:coreProperties>
</file>